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66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442990" y="3319586"/>
            <a:ext cx="19370079" cy="41649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00" kern="0" spc="-21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기</a:t>
            </a:r>
            <a:r>
              <a:rPr lang="en-US" sz="16000" kern="0" spc="-2100" dirty="0" smtClean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업협업 프로젝트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752580" y="4012929"/>
            <a:ext cx="12544766" cy="40768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00" kern="0" spc="3500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NEXTLAB &amp; CODESTATES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3159" y="4715431"/>
            <a:ext cx="9696136" cy="27421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2-1 방법이 같은 원본데이터의 증강이미지가</a:t>
            </a:r>
          </a:p>
          <a:p>
            <a:pPr algn="just"/>
            <a:r>
              <a:rPr lang="en-US" sz="2600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 validation에 들어가면 데이터 leakage 발생할</a:t>
            </a:r>
          </a:p>
          <a:p>
            <a:pPr algn="just"/>
            <a:r>
              <a:rPr lang="en-US" sz="2600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 가능성 고려해서 원본 데이터를 미리 split 후 각자 증강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942464" y="-215398"/>
            <a:ext cx="2304537" cy="2358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000" kern="0" spc="-300" dirty="0" smtClean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266667" y="1006848"/>
            <a:ext cx="6520635" cy="1254792"/>
            <a:chOff x="10266667" y="1006848"/>
            <a:chExt cx="6520635" cy="12547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6667" y="1006848"/>
              <a:ext cx="6520635" cy="12547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707936" y="1183318"/>
            <a:ext cx="2571429" cy="767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전체데이터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185226" y="2591412"/>
            <a:ext cx="683516" cy="486760"/>
            <a:chOff x="13185226" y="2591412"/>
            <a:chExt cx="683516" cy="486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185226" y="2591412"/>
              <a:ext cx="683516" cy="486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92827" y="8357988"/>
            <a:ext cx="4155555" cy="920878"/>
            <a:chOff x="10092827" y="8357988"/>
            <a:chExt cx="4155555" cy="9208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2827" y="8357988"/>
              <a:ext cx="4155555" cy="920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67430" y="8360430"/>
            <a:ext cx="2731805" cy="912711"/>
            <a:chOff x="14267430" y="8360430"/>
            <a:chExt cx="2731805" cy="9127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67430" y="8360430"/>
              <a:ext cx="2731805" cy="91271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742034" y="8410839"/>
            <a:ext cx="1285714" cy="767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train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5204732" y="8410843"/>
            <a:ext cx="1285714" cy="767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valid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0644656" y="6535981"/>
            <a:ext cx="8646985" cy="7428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이미지 증강으로 데이터 수 통일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3170067" y="4104339"/>
            <a:ext cx="713833" cy="508350"/>
            <a:chOff x="13170067" y="4104339"/>
            <a:chExt cx="713833" cy="5083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170067" y="4104339"/>
              <a:ext cx="713833" cy="50835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109008" y="3211221"/>
            <a:ext cx="7678293" cy="70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원본데이터 8:2 split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170067" y="5848291"/>
            <a:ext cx="713833" cy="508350"/>
            <a:chOff x="13170067" y="5848291"/>
            <a:chExt cx="713833" cy="5083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170067" y="5848291"/>
              <a:ext cx="713833" cy="5083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53538" y="4949764"/>
            <a:ext cx="2374828" cy="526266"/>
            <a:chOff x="11553538" y="4949764"/>
            <a:chExt cx="2374828" cy="5262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3538" y="4949764"/>
              <a:ext cx="2374828" cy="5262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39251" y="4951160"/>
            <a:ext cx="1561179" cy="521598"/>
            <a:chOff x="13939251" y="4951160"/>
            <a:chExt cx="1561179" cy="5215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39251" y="4951160"/>
              <a:ext cx="1561179" cy="52159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2496031" y="4979967"/>
            <a:ext cx="734763" cy="4383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train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4474902" y="4979970"/>
            <a:ext cx="734763" cy="4383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valid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3170067" y="7533943"/>
            <a:ext cx="713833" cy="508350"/>
            <a:chOff x="13170067" y="7533943"/>
            <a:chExt cx="713833" cy="5083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170067" y="7533943"/>
              <a:ext cx="713833" cy="50835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216124" y="2941305"/>
            <a:ext cx="7047243" cy="843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Data Split (train/validation)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2851124" y="2316562"/>
            <a:ext cx="5142257" cy="988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02-2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2464" y="-215398"/>
            <a:ext cx="2304537" cy="2358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000" kern="0" spc="-300" dirty="0" smtClean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216124" y="2941305"/>
            <a:ext cx="7047243" cy="843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Data Split (train/validation)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851124" y="2316562"/>
            <a:ext cx="5142257" cy="10165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02-3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42449" y="8182795"/>
            <a:ext cx="5777551" cy="13863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data leakage로 인해 validation이 신뢰가 떨어질 수 있다.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414964" y="694482"/>
            <a:ext cx="10407331" cy="3244160"/>
            <a:chOff x="7414964" y="694482"/>
            <a:chExt cx="10407331" cy="3244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4964" y="694482"/>
              <a:ext cx="10407331" cy="324416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42449" y="7364043"/>
            <a:ext cx="6387152" cy="1286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2-1 단점</a:t>
            </a:r>
          </a:p>
          <a:p>
            <a:pPr algn="just"/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42449" y="4683162"/>
            <a:ext cx="6844351" cy="33677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2-1 장점</a:t>
            </a:r>
          </a:p>
          <a:p>
            <a:pPr algn="just"/>
            <a:endParaRPr lang="en-US" sz="26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원본이미지에 대한 학습을 상대적인 </a:t>
            </a:r>
            <a:r>
              <a:rPr lang="en-US" sz="2600" b="1" dirty="0" err="1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분포로</a:t>
            </a:r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 </a:t>
            </a:r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/>
            </a:r>
            <a:b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</a:br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할 </a:t>
            </a:r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수 있어 train에 강점을 보일 수 있습니다.</a:t>
            </a:r>
          </a:p>
          <a:p>
            <a:pPr algn="just"/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0336025" y="7364043"/>
            <a:ext cx="6504175" cy="27740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2-2 단점</a:t>
            </a:r>
          </a:p>
          <a:p>
            <a:pPr algn="just"/>
            <a:endParaRPr lang="en-US" sz="26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원본이미지에 대한 학습을 상대적인 </a:t>
            </a:r>
            <a:r>
              <a:rPr lang="en-US" sz="2600" b="1" dirty="0" err="1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분포가</a:t>
            </a:r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 </a:t>
            </a:r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/>
            </a:r>
            <a:b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</a:br>
            <a:r>
              <a:rPr lang="en-US" sz="2600" b="1" dirty="0" err="1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치우처져</a:t>
            </a:r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 </a:t>
            </a:r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train이 잘 안될 수 있다.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422279" y="4683162"/>
            <a:ext cx="9696136" cy="33677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2-2 장점</a:t>
            </a:r>
          </a:p>
          <a:p>
            <a:pPr algn="just"/>
            <a:endParaRPr lang="en-US" sz="26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확실한 validation dataset을 만들 수 있다</a:t>
            </a:r>
          </a:p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val_acc가 정확함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8624" y="1235535"/>
            <a:ext cx="15865635" cy="843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Rethinking Model Scaling for Convolutional Neural Networks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181151" y="313090"/>
            <a:ext cx="8026626" cy="13759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Efficient Net V2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402617" y="1960291"/>
            <a:ext cx="7189019" cy="7543594"/>
            <a:chOff x="9402617" y="1960291"/>
            <a:chExt cx="7189019" cy="75435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2617" y="1960291"/>
              <a:ext cx="7189019" cy="75435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0016" y="4137787"/>
            <a:ext cx="8772841" cy="3958888"/>
            <a:chOff x="370016" y="4137787"/>
            <a:chExt cx="8772841" cy="39588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016" y="4137787"/>
              <a:ext cx="8772841" cy="39588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57858" y="2892325"/>
            <a:ext cx="4908709" cy="8831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Model Select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133971" y="2334562"/>
            <a:ext cx="3507336" cy="997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01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2942464" y="-215398"/>
            <a:ext cx="2304537" cy="2358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000" kern="0" spc="-300" dirty="0" smtClean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1278" y="1516670"/>
            <a:ext cx="15865635" cy="843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Rethinking Model Scaling for Convolutional Neural Networks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181151" y="313090"/>
            <a:ext cx="8026626" cy="13759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Efficient Net V2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896" y="1516670"/>
            <a:ext cx="4827859" cy="6957257"/>
            <a:chOff x="1088896" y="1516670"/>
            <a:chExt cx="4827859" cy="69572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896" y="1516670"/>
              <a:ext cx="4827859" cy="69572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054315" y="2760543"/>
            <a:ext cx="8700286" cy="72050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width scaling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depth scaling 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resolution scaling</a:t>
            </a:r>
          </a:p>
          <a:p>
            <a:pPr algn="just"/>
            <a:endParaRPr lang="en-US" sz="27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- 3가지의 scaling factor를 동시에 고려 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최적의 비율을 찾아서 실제 모델에 적용</a:t>
            </a:r>
          </a:p>
          <a:p>
            <a:pPr algn="just"/>
            <a:endParaRPr lang="en-US" sz="27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기존 CNN 모델들과 비슷한 정확도를 보이면서 parameter수와 FLOPS(epochs) 수를 굉장히 많이 절약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ImageNet 데이터셋에서 가장 높은 정확도를 달성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9618" y="1366147"/>
            <a:ext cx="15865635" cy="843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Rethinking Model Scaling for Convolutional Neural Networks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741429" y="4426400"/>
            <a:ext cx="6336771" cy="28907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자원의 한계(코랩, 물리적 시간)에 </a:t>
            </a:r>
            <a:r>
              <a:rPr lang="en-US" sz="2700" b="1" dirty="0" err="1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맞춰</a:t>
            </a:r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 </a:t>
            </a:r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/>
            </a:r>
            <a:b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</a:br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EfficientNet-B0,B1 </a:t>
            </a:r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모델 선택</a:t>
            </a:r>
          </a:p>
          <a:p>
            <a:pPr algn="just"/>
            <a:endParaRPr lang="en-US" sz="27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최신버전인 EfficientNet V2 사용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326884" y="313090"/>
            <a:ext cx="8026626" cy="13759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Efficient Net V2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75643" y="3688765"/>
            <a:ext cx="7957287" cy="2908184"/>
            <a:chOff x="875643" y="3688765"/>
            <a:chExt cx="7957287" cy="29081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643" y="3688765"/>
              <a:ext cx="7957287" cy="29081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532" y="2954859"/>
            <a:ext cx="4908709" cy="8831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모델 평가 및 시각화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317645" y="2397097"/>
            <a:ext cx="3507336" cy="997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01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126137" y="-152863"/>
            <a:ext cx="2304537" cy="2358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000" kern="0" spc="-300" dirty="0" smtClean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026359" y="1931256"/>
            <a:ext cx="4145070" cy="7537544"/>
            <a:chOff x="6026359" y="1931256"/>
            <a:chExt cx="4145070" cy="75375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6359" y="1931256"/>
              <a:ext cx="4145070" cy="75375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2857" y="1931256"/>
            <a:ext cx="4318354" cy="7412789"/>
            <a:chOff x="9942857" y="1931256"/>
            <a:chExt cx="4318354" cy="74127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2857" y="1931256"/>
              <a:ext cx="4318354" cy="74127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16313" y="1931256"/>
            <a:ext cx="4471815" cy="7537544"/>
            <a:chOff x="14016313" y="1931256"/>
            <a:chExt cx="4471815" cy="75375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6313" y="1931256"/>
              <a:ext cx="4471815" cy="75375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2700" y="409344"/>
            <a:ext cx="8419450" cy="1383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모델 성능 평가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16859" y="1609339"/>
            <a:ext cx="14532219" cy="8346943"/>
            <a:chOff x="1916859" y="1609339"/>
            <a:chExt cx="14532219" cy="83469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6859" y="1609339"/>
              <a:ext cx="14532219" cy="8346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6374" y="380593"/>
            <a:ext cx="8419450" cy="137638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베스트 모델 결과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022821" y="2616426"/>
            <a:ext cx="16506200" cy="50428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8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모든 class에 대해 300개씩 증강한 데이터</a:t>
            </a:r>
          </a:p>
          <a:p>
            <a:pPr algn="just"/>
            <a:r>
              <a:rPr lang="en-US" sz="38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EfficientNetV2 B0 모델</a:t>
            </a:r>
          </a:p>
          <a:p>
            <a:pPr algn="just"/>
            <a:r>
              <a:rPr lang="en-US" sz="38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input size (224,224,3)</a:t>
            </a:r>
          </a:p>
          <a:p>
            <a:pPr algn="just"/>
            <a:r>
              <a:rPr lang="en-US" sz="38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input~30 layer를 freeze(학습규제)</a:t>
            </a:r>
          </a:p>
          <a:p>
            <a:pPr algn="just"/>
            <a:r>
              <a:rPr lang="en-US" sz="38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imagenet 사전학습 가중치 사용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496894" y="7057523"/>
            <a:ext cx="15083980" cy="917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400" b="1" dirty="0" smtClean="0">
                <a:solidFill>
                  <a:srgbClr val="000000"/>
                </a:solidFill>
                <a:latin typeface="Noto Sans CJK KR Thin" pitchFamily="34" charset="0"/>
                <a:cs typeface="Noto Sans CJK KR Thin" pitchFamily="34" charset="0"/>
              </a:rPr>
              <a:t>베스트 모델 성능:  val_loss = 0.3769 , val_acc = 0.896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090228" y="6572430"/>
            <a:ext cx="813333" cy="30366"/>
            <a:chOff x="7090228" y="6572430"/>
            <a:chExt cx="813333" cy="303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0228" y="6572430"/>
              <a:ext cx="813333" cy="303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1887" y="2063352"/>
            <a:ext cx="6171429" cy="6159011"/>
            <a:chOff x="301887" y="2063352"/>
            <a:chExt cx="6171429" cy="61590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887" y="2063352"/>
              <a:ext cx="6171429" cy="61590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5520" y="1639771"/>
            <a:ext cx="7016208" cy="13809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히트맵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509267" y="5945395"/>
            <a:ext cx="813333" cy="30366"/>
            <a:chOff x="9509267" y="5945395"/>
            <a:chExt cx="813333" cy="303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9267" y="5945395"/>
              <a:ext cx="813333" cy="3036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509267" y="3552628"/>
            <a:ext cx="11589425" cy="32903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이미지의 중요한 영역을 강조하는 coarse localization map 을 생성 하는 기법.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이미지의 모든 대상의 개념에 그라디언트를 사용하여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최종 컨볼루션 레이어로 흘러가는 개념을 예측한다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14286" y="1813470"/>
            <a:ext cx="8628571" cy="6658773"/>
            <a:chOff x="514286" y="1813470"/>
            <a:chExt cx="8628571" cy="66587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286" y="1813470"/>
              <a:ext cx="8628571" cy="66587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09267" y="2827333"/>
            <a:ext cx="3886132" cy="843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1. GradCam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9509267" y="6090048"/>
            <a:ext cx="3886132" cy="9097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2. Saliency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9509267" y="6829857"/>
            <a:ext cx="11589425" cy="24530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픽셀의 밝기에 따라 두드러진 정도를 나타내서 이미지 내에서 시각적으로 중요한 부분들이 어딘지 또는 얼마나 중요한지를 예측한다.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5914" y="1502648"/>
            <a:ext cx="7016208" cy="13809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히트맵 적용 결과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60647" y="1093191"/>
            <a:ext cx="10743755" cy="8099331"/>
            <a:chOff x="160647" y="1093191"/>
            <a:chExt cx="10743755" cy="80993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647" y="1093191"/>
              <a:ext cx="10743755" cy="80993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480381" y="3006790"/>
            <a:ext cx="8619450" cy="930031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CNN모델이 자동차 인식을 할 때 전면부 헤드라이트, 그릴쪽을 많이 인식</a:t>
            </a:r>
          </a:p>
          <a:p>
            <a:pPr algn="just"/>
            <a:endParaRPr lang="en-US" sz="26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차 브랜드는 잘 예측함</a:t>
            </a:r>
          </a:p>
          <a:p>
            <a:pPr algn="just"/>
            <a:endParaRPr lang="en-US" sz="26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차 모델을 다르게 예측 하는 경우 존재</a:t>
            </a:r>
          </a:p>
          <a:p>
            <a:pPr algn="just"/>
            <a:endParaRPr lang="en-US" sz="26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연식 또한 다르게 예측 하는 경우 존재</a:t>
            </a:r>
          </a:p>
          <a:p>
            <a:pPr algn="just"/>
            <a:endParaRPr lang="en-US" sz="26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히트맵 그림을 보고 앞서 말한 초기 가설과 최종 가설이 일치하여 가설을 증명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384868"/>
            <a:chOff x="0" y="0"/>
            <a:chExt cx="18285714" cy="3384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384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48648" y="4551371"/>
            <a:ext cx="1444793" cy="1444793"/>
            <a:chOff x="10148648" y="4551371"/>
            <a:chExt cx="1444793" cy="1444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8648" y="4551371"/>
              <a:ext cx="1444793" cy="1444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48648" y="7462684"/>
            <a:ext cx="1444793" cy="1444793"/>
            <a:chOff x="10148648" y="7462684"/>
            <a:chExt cx="1444793" cy="14447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8648" y="7462684"/>
              <a:ext cx="1444793" cy="14447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903204" y="7664383"/>
            <a:ext cx="3437609" cy="962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팀구성원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091914" y="8306257"/>
            <a:ext cx="9010789" cy="17905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Imgaug </a:t>
            </a:r>
          </a:p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Keras ImagedataGenerator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141456" y="7648552"/>
            <a:ext cx="4431085" cy="962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데이터 전처리 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4091914" y="5142857"/>
            <a:ext cx="6594342" cy="18184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AI HUB </a:t>
            </a:r>
          </a:p>
          <a:p>
            <a:pPr algn="just"/>
            <a:r>
              <a:rPr lang="en-US" sz="27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자동차 차종/연식/ 인식용 영상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4141456" y="4462086"/>
            <a:ext cx="3505748" cy="962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데이터 정보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1886857" y="5142857"/>
            <a:ext cx="4881457" cy="859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EfficientNet V2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1903204" y="4551371"/>
            <a:ext cx="3587880" cy="962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사용모델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300435" y="7462684"/>
            <a:ext cx="1444793" cy="1444793"/>
            <a:chOff x="2300435" y="7462684"/>
            <a:chExt cx="1444793" cy="14447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0435" y="7462684"/>
              <a:ext cx="1444793" cy="1444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0435" y="4551371"/>
            <a:ext cx="1444793" cy="1444793"/>
            <a:chOff x="2300435" y="4551371"/>
            <a:chExt cx="1444793" cy="14447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0435" y="4551371"/>
              <a:ext cx="1444793" cy="14447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3384868"/>
            <a:chOff x="0" y="0"/>
            <a:chExt cx="18285714" cy="33848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38486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-4369852" y="715911"/>
            <a:ext cx="22635328" cy="162753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900" kern="0" spc="-200" dirty="0" smtClean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딥러닝을 이용한 차량인식 및 차종분류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0484612" y="7696125"/>
            <a:ext cx="772866" cy="844008"/>
            <a:chOff x="10484612" y="7696125"/>
            <a:chExt cx="772866" cy="8440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4612" y="7696125"/>
              <a:ext cx="772866" cy="844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3887" y="4945702"/>
            <a:ext cx="859443" cy="670242"/>
            <a:chOff x="10423887" y="4945702"/>
            <a:chExt cx="859443" cy="6702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3887" y="4945702"/>
              <a:ext cx="859443" cy="6702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52127" y="4885066"/>
            <a:ext cx="777405" cy="777405"/>
            <a:chOff x="2652127" y="4885066"/>
            <a:chExt cx="777405" cy="7774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2127" y="4885066"/>
              <a:ext cx="777405" cy="7774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63151" y="7721255"/>
            <a:ext cx="718951" cy="946191"/>
            <a:chOff x="2663151" y="7721255"/>
            <a:chExt cx="718951" cy="9461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3151" y="7721255"/>
              <a:ext cx="718951" cy="94619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1752858" y="8331558"/>
            <a:ext cx="7277274" cy="86387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박정기, 황산하 , 조미래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1289" y="577637"/>
            <a:ext cx="12544704" cy="13719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AUG A vs AUG B 테스트 결과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410916" y="2498582"/>
            <a:ext cx="11463881" cy="7452203"/>
            <a:chOff x="3410916" y="2498582"/>
            <a:chExt cx="11463881" cy="74522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0916" y="2498582"/>
              <a:ext cx="11463881" cy="745220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13594" y="2124277"/>
            <a:ext cx="6382106" cy="11229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전체 데이터 수 5016개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758311" y="6105527"/>
            <a:ext cx="1107694" cy="372419"/>
            <a:chOff x="4758311" y="6105527"/>
            <a:chExt cx="1107694" cy="3724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311" y="6105527"/>
              <a:ext cx="1107694" cy="372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24003" y="6138430"/>
            <a:ext cx="1107694" cy="372419"/>
            <a:chOff x="10424003" y="6138430"/>
            <a:chExt cx="1107694" cy="3724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4003" y="6138430"/>
              <a:ext cx="1107694" cy="3724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39438" y="4712936"/>
            <a:ext cx="784987" cy="263921"/>
            <a:chOff x="12539438" y="4712936"/>
            <a:chExt cx="784987" cy="263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9438" y="4712936"/>
              <a:ext cx="784987" cy="263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19685" y="4712936"/>
            <a:ext cx="784987" cy="263921"/>
            <a:chOff x="6819685" y="4712936"/>
            <a:chExt cx="784987" cy="2639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9685" y="4712936"/>
              <a:ext cx="784987" cy="26392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058630" y="8434365"/>
            <a:ext cx="11580165" cy="6399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 smtClean="0">
                <a:solidFill>
                  <a:srgbClr val="FC5230"/>
                </a:solidFill>
                <a:latin typeface="Noto Sans CJK KR Regular" pitchFamily="34" charset="0"/>
                <a:cs typeface="Noto Sans CJK KR Regular" pitchFamily="34" charset="0"/>
              </a:rPr>
              <a:t>근소한 차이로 AUG B가 성능이 조금 좋음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4021" y="-32804"/>
            <a:ext cx="5862434" cy="10321907"/>
            <a:chOff x="6564021" y="-32804"/>
            <a:chExt cx="5862434" cy="10321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4021" y="-32804"/>
              <a:ext cx="5862434" cy="103219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443646" y="7253810"/>
            <a:ext cx="5401484" cy="155876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도로 유지보수 여부 판단 용이</a:t>
            </a:r>
          </a:p>
          <a:p>
            <a:pPr algn="ctr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터미널 배기량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38480" y="2280171"/>
            <a:ext cx="5389311" cy="278749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활용 방안</a:t>
            </a:r>
          </a:p>
          <a:p>
            <a:pPr algn="just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자체 평가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555765" y="5451505"/>
            <a:ext cx="3232460" cy="997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활</a:t>
            </a:r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용방안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4073306" y="1840864"/>
            <a:ext cx="2649154" cy="2649154"/>
            <a:chOff x="14073306" y="1840864"/>
            <a:chExt cx="2649154" cy="26491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73306" y="1840864"/>
              <a:ext cx="2649154" cy="2649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137" y="1840864"/>
            <a:ext cx="2649154" cy="2649154"/>
            <a:chOff x="8161137" y="1840864"/>
            <a:chExt cx="2649154" cy="2649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1137" y="1840864"/>
              <a:ext cx="2649154" cy="264915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66343" y="7253810"/>
            <a:ext cx="5385902" cy="155876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충분한 데이터 확보 후에</a:t>
            </a:r>
          </a:p>
          <a:p>
            <a:pPr algn="ctr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Test Accuracy 90 % 달성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3841873" y="5435524"/>
            <a:ext cx="2880633" cy="997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추</a:t>
            </a:r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후과제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579090" y="6740900"/>
            <a:ext cx="8438312" cy="29776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차에 대한 도메인 지식 부족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데이터 부족과, AI HUB 데이터 결함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- data leakage에 따른 val_acc 불안정</a:t>
            </a:r>
          </a:p>
          <a:p>
            <a:pPr algn="just"/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938480" y="4957057"/>
            <a:ext cx="4316660" cy="9371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자체평가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85371" y="2073448"/>
            <a:ext cx="3486431" cy="997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Team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340165" y="7664505"/>
            <a:ext cx="3905082" cy="128408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모델테스트</a:t>
            </a:r>
          </a:p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자료조사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419534" y="6939581"/>
            <a:ext cx="2106140" cy="9802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조미래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6324910" y="7684371"/>
            <a:ext cx="4161355" cy="128408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모델테스트</a:t>
            </a:r>
          </a:p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모델 성능평가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7707743" y="6959448"/>
            <a:ext cx="1880430" cy="9802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황산하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415163" y="7684371"/>
            <a:ext cx="4130374" cy="128408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모델테스트</a:t>
            </a:r>
          </a:p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모델아키텍처 구현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1445427" y="6959448"/>
            <a:ext cx="2413339" cy="9802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박정기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689306" y="4413420"/>
            <a:ext cx="2408163" cy="2040383"/>
            <a:chOff x="11689306" y="4413420"/>
            <a:chExt cx="2408163" cy="20403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9306" y="4413420"/>
              <a:ext cx="2408163" cy="2040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4046" y="4374815"/>
            <a:ext cx="2311288" cy="2117593"/>
            <a:chOff x="3444046" y="4374815"/>
            <a:chExt cx="2311288" cy="21175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4046" y="4374815"/>
              <a:ext cx="2311288" cy="2117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1586" y="4413420"/>
            <a:ext cx="2311288" cy="2081628"/>
            <a:chOff x="7621586" y="4413420"/>
            <a:chExt cx="2311288" cy="20816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1586" y="4413420"/>
              <a:ext cx="2311288" cy="2081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58" y="3855924"/>
            <a:ext cx="12511828" cy="19379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200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감사합니다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0905" y="3192162"/>
            <a:ext cx="5740716" cy="997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가설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280905" y="1631086"/>
            <a:ext cx="8419450" cy="1373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프로젝트 목표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280905" y="3972200"/>
            <a:ext cx="10590273" cy="66457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b="1" dirty="0" smtClean="0">
                <a:solidFill>
                  <a:srgbClr val="000000"/>
                </a:solidFill>
                <a:latin typeface="Noto Sans CJK KR Thin" pitchFamily="34" charset="0"/>
                <a:cs typeface="Noto Sans CJK KR Thin" pitchFamily="34" charset="0"/>
              </a:rPr>
              <a:t>초기가설: 사람이 차의 그릴, 헤드라이트 부분을 보고 차종을 구별하듯이, CNN 모델도 사람과 같이 판단하여 차종을 구별 할 것이다.</a:t>
            </a:r>
          </a:p>
          <a:p>
            <a:pPr algn="just"/>
            <a:endParaRPr lang="en-US" sz="2400" b="1" dirty="0" smtClean="0">
              <a:solidFill>
                <a:srgbClr val="000000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400" b="1" dirty="0" smtClean="0">
                <a:solidFill>
                  <a:srgbClr val="000000"/>
                </a:solidFill>
                <a:latin typeface="Noto Sans CJK KR Thin" pitchFamily="34" charset="0"/>
                <a:cs typeface="Noto Sans CJK KR Thin" pitchFamily="34" charset="0"/>
              </a:rPr>
              <a:t>모델이 차종구분을 제대로 하는 경우 무엇을 보고 하는지, 오분류 한다면 무엇이 문제인지 검증</a:t>
            </a:r>
          </a:p>
          <a:p>
            <a:pPr algn="just"/>
            <a:endParaRPr lang="en-US" sz="2400" b="1" dirty="0" smtClean="0">
              <a:solidFill>
                <a:srgbClr val="000000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just"/>
            <a:r>
              <a:rPr lang="en-US" sz="2400" b="1" dirty="0" smtClean="0">
                <a:solidFill>
                  <a:srgbClr val="000000"/>
                </a:solidFill>
                <a:latin typeface="Noto Sans CJK KR Thin" pitchFamily="34" charset="0"/>
                <a:cs typeface="Noto Sans CJK KR Thin" pitchFamily="34" charset="0"/>
              </a:rPr>
              <a:t>CNN 모델은 우리의 눈과 뇌에서 처리되는 신경과학적인 시각처리방식에서 아이디어를 얻어 고안된 모델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647074" y="462128"/>
            <a:ext cx="4651971" cy="4563723"/>
            <a:chOff x="10647074" y="462128"/>
            <a:chExt cx="4651971" cy="45637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7074" y="462128"/>
              <a:ext cx="4651971" cy="4563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5600000"/>
            <a:ext cx="7638420" cy="4030622"/>
            <a:chOff x="9142857" y="5600000"/>
            <a:chExt cx="7638420" cy="4030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5600000"/>
              <a:ext cx="7638420" cy="4030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03362" y="2052074"/>
            <a:ext cx="2877355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Sales</a:t>
            </a:r>
          </a:p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department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770790" y="2052074"/>
            <a:ext cx="2938241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planning</a:t>
            </a:r>
          </a:p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department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8581584" y="7305643"/>
            <a:ext cx="2413651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design</a:t>
            </a:r>
          </a:p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3548568" y="7305643"/>
            <a:ext cx="3308611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Marketing</a:t>
            </a:r>
          </a:p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department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16324" y="593386"/>
            <a:ext cx="6691662" cy="1373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데이터 정보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303362" y="2052074"/>
            <a:ext cx="2877355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Sales</a:t>
            </a:r>
          </a:p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department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3770790" y="2052074"/>
            <a:ext cx="2938241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planning</a:t>
            </a:r>
          </a:p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department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21769" y="6214181"/>
            <a:ext cx="2413651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design</a:t>
            </a:r>
          </a:p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48568" y="7305643"/>
            <a:ext cx="3308611" cy="14148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Marketing</a:t>
            </a:r>
          </a:p>
          <a:p>
            <a:pPr algn="ctr"/>
            <a:r>
              <a:rPr lang="en-US" sz="3000" b="1" dirty="0" smtClean="0">
                <a:solidFill>
                  <a:srgbClr val="FFFFFF"/>
                </a:solidFill>
                <a:latin typeface="Noto Sans CJK KR Thin" pitchFamily="34" charset="0"/>
                <a:cs typeface="Noto Sans CJK KR Thin" pitchFamily="34" charset="0"/>
              </a:rPr>
              <a:t>department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050872" y="2854238"/>
            <a:ext cx="13605049" cy="7027164"/>
            <a:chOff x="4050872" y="2854238"/>
            <a:chExt cx="13605049" cy="70271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0872" y="2854238"/>
              <a:ext cx="13605049" cy="70271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3397" y="858951"/>
            <a:ext cx="5079999" cy="1664729"/>
            <a:chOff x="8313397" y="858951"/>
            <a:chExt cx="5079999" cy="16647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3397" y="858951"/>
              <a:ext cx="5079999" cy="166472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81354" y="1691316"/>
            <a:ext cx="5890451" cy="8831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출처 : AI HUB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0821" y="6263818"/>
            <a:ext cx="4460179" cy="12732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쉬움</a:t>
            </a:r>
          </a:p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자동차, 개, 모자 분류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698978" y="1732457"/>
            <a:ext cx="9101596" cy="3936404"/>
            <a:chOff x="8698978" y="1732457"/>
            <a:chExt cx="9101596" cy="39364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8978" y="1732457"/>
              <a:ext cx="9101596" cy="39364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61693" y="2908652"/>
            <a:ext cx="5890451" cy="8795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  Image Classification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133971" y="2334562"/>
            <a:ext cx="3573617" cy="9802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1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2942462" y="-291450"/>
            <a:ext cx="2304537" cy="248565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000" kern="0" spc="-300" dirty="0" smtClean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61190" y="4615790"/>
            <a:ext cx="7760627" cy="3274015"/>
            <a:chOff x="461190" y="4615790"/>
            <a:chExt cx="7760627" cy="32740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190" y="4615790"/>
              <a:ext cx="7760627" cy="32740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098707" y="6263818"/>
            <a:ext cx="4344558" cy="127322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어려움</a:t>
            </a:r>
          </a:p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불독, 진돗개, 삽살개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7152143" y="7672158"/>
            <a:ext cx="10361735" cy="63593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각 분류 문제에 따라 맞는 Augmentaion 기법을 사용해야한다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89796" y="1276791"/>
            <a:ext cx="3426729" cy="3498119"/>
            <a:chOff x="9289796" y="1276791"/>
            <a:chExt cx="3426729" cy="3498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9796" y="1276791"/>
              <a:ext cx="3426729" cy="34981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61017" y="1276791"/>
            <a:ext cx="3152375" cy="3498119"/>
            <a:chOff x="13661017" y="1276791"/>
            <a:chExt cx="3152375" cy="34981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61017" y="1276791"/>
              <a:ext cx="3152375" cy="34981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9796" y="5199400"/>
            <a:ext cx="3426729" cy="3802564"/>
            <a:chOff x="9289796" y="5199400"/>
            <a:chExt cx="3426729" cy="38025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9796" y="5199400"/>
              <a:ext cx="3426729" cy="38025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1017" y="5199400"/>
            <a:ext cx="3152375" cy="3802564"/>
            <a:chOff x="13661017" y="5199400"/>
            <a:chExt cx="3152375" cy="38025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1017" y="5199400"/>
              <a:ext cx="3152375" cy="380256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635175" y="2941303"/>
            <a:ext cx="5890451" cy="8795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  Image augentaion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3133971" y="2334562"/>
            <a:ext cx="5142257" cy="9371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02-1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2942462" y="-291450"/>
            <a:ext cx="2304537" cy="248565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000" kern="0" spc="-300" dirty="0" smtClean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43824" y="7100681"/>
            <a:ext cx="5826233" cy="31851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Imgaug 를 사용하여 진행하였으며, 실제 도로 상황에 맞추어</a:t>
            </a:r>
          </a:p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drop out, gamma contrast, affine</a:t>
            </a:r>
          </a:p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flip, crop, pad 에 대한</a:t>
            </a:r>
          </a:p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Data augmentation을 진행함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-1687422" y="3885468"/>
            <a:ext cx="10044977" cy="39417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6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1. Data Augmentation </a:t>
            </a:r>
          </a:p>
          <a:p>
            <a:pPr algn="ctr"/>
            <a:endParaRPr lang="en-US" sz="26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ctr"/>
            <a:r>
              <a:rPr lang="en-US" sz="20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가지고 있는 데이터를 변형해서 다양한 경우에 대한 추가적인 데이터를 만들어서 학습과정에서 뉴럴네트워크에 제공할 수 있다. 이를 데이터 증대(Data Augmentation) 기법이라고 부른다. 최근까지도 나온 모델들이 상한선에 도달했기 때문에 데이터 증대를 통한 학습성능 향상을 기대할 수있다.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998" y="3929837"/>
            <a:ext cx="8693380" cy="5603003"/>
            <a:chOff x="-17998" y="3929837"/>
            <a:chExt cx="8693380" cy="5603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998" y="3929837"/>
              <a:ext cx="8693380" cy="560300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635175" y="2941303"/>
            <a:ext cx="5890451" cy="8795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  Image augentaion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133971" y="2334562"/>
            <a:ext cx="4789187" cy="9371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02-2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2942462" y="-291450"/>
            <a:ext cx="2304537" cy="248565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000" kern="0" spc="-300" dirty="0" smtClean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771029" y="4902670"/>
            <a:ext cx="7670528" cy="208749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Contrast Normalization</a:t>
            </a:r>
          </a:p>
          <a:p>
            <a:pPr algn="ctr"/>
            <a:r>
              <a:rPr lang="en-US" sz="18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다양한 이미지로 학습하는 경우 이미지마다 밝기가 다르고 찍은 환경이 다를 수 있다. 이것을 어느 정도 통일해 주는 것이 대비 표준화(contrast normalization) 과정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771029" y="6427013"/>
            <a:ext cx="7670528" cy="46587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Sharpen</a:t>
            </a:r>
          </a:p>
          <a:p>
            <a:pPr algn="ctr"/>
            <a:r>
              <a:rPr lang="en-US" sz="18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선명효과</a:t>
            </a:r>
          </a:p>
          <a:p>
            <a:pPr algn="ctr"/>
            <a:endParaRPr lang="en-US" sz="1800" b="1" dirty="0" smtClean="0">
              <a:solidFill>
                <a:srgbClr val="252525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ctr"/>
            <a:r>
              <a:rPr lang="en-US" sz="24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Convolve</a:t>
            </a:r>
          </a:p>
          <a:p>
            <a:pPr algn="ctr"/>
            <a:r>
              <a:rPr lang="en-US" sz="18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input 이미지에 컨볼루션 적용 </a:t>
            </a:r>
          </a:p>
          <a:p>
            <a:pPr algn="ctr"/>
            <a:r>
              <a:rPr lang="en-US" sz="18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edge detection과 같은 효고를 얻을 수 있다. </a:t>
            </a:r>
          </a:p>
          <a:p>
            <a:pPr algn="ctr"/>
            <a:r>
              <a:rPr lang="en-US" sz="18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불피룡한 정보나 노이즈를 제거하는 효과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670411" y="2163740"/>
            <a:ext cx="7670528" cy="321226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Noto Sans CJK KR Thin" pitchFamily="34" charset="0"/>
                <a:cs typeface="Noto Sans CJK KR Thin" pitchFamily="34" charset="0"/>
              </a:rPr>
              <a:t>2. Data Augmentation </a:t>
            </a:r>
          </a:p>
          <a:p>
            <a:pPr algn="ctr"/>
            <a:endParaRPr lang="en-US" sz="2400" b="1" dirty="0" smtClean="0">
              <a:solidFill>
                <a:srgbClr val="000000"/>
              </a:solidFill>
              <a:latin typeface="Noto Sans CJK KR Thin" pitchFamily="34" charset="0"/>
              <a:cs typeface="Noto Sans CJK KR Thin" pitchFamily="34" charset="0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Noto Sans CJK KR Thin" pitchFamily="34" charset="0"/>
                <a:cs typeface="Noto Sans CJK KR Thin" pitchFamily="34" charset="0"/>
              </a:rPr>
              <a:t>CLAHE</a:t>
            </a:r>
          </a:p>
          <a:p>
            <a:pPr algn="ctr"/>
            <a:r>
              <a:rPr lang="en-US" sz="1800" b="1" dirty="0" smtClean="0">
                <a:solidFill>
                  <a:srgbClr val="000000"/>
                </a:solidFill>
                <a:latin typeface="Noto Sans CJK KR Thin" pitchFamily="34" charset="0"/>
                <a:cs typeface="Noto Sans CJK KR Thin" pitchFamily="34" charset="0"/>
              </a:rPr>
              <a:t>이미지를 일정한 크기를 가진 작은 블록으로 구분하고, 블록별로 히스토그램 균일화를 시행하여 이미지 전체에 대해 균일화를 달성하는 메커니즘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3971" y="2334562"/>
            <a:ext cx="3507336" cy="997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01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942464" y="-215398"/>
            <a:ext cx="2304537" cy="2358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000" kern="0" spc="-300" dirty="0" smtClean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604599" y="4133524"/>
            <a:ext cx="12077886" cy="26992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5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그래프를 보면 데이터의 불균형이 존재하는 것을 </a:t>
            </a:r>
          </a:p>
          <a:p>
            <a:pPr algn="just"/>
            <a:r>
              <a:rPr lang="en-US" sz="25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알 수 있습니다.  국산차 데이터가 큰 비중을 차지하고 </a:t>
            </a:r>
          </a:p>
          <a:p>
            <a:pPr algn="just"/>
            <a:r>
              <a:rPr lang="en-US" sz="25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외제차의 경우 데이터가 극소수인 경우도 존재 하는데 </a:t>
            </a:r>
          </a:p>
          <a:p>
            <a:pPr algn="just"/>
            <a:r>
              <a:rPr lang="en-US" sz="25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딥러닝학습을 진행할 때, 제대로된 학습이 진행되지 않습니다.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954380" y="2908652"/>
            <a:ext cx="5890451" cy="8811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데이터 불균형 존재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133971" y="2334562"/>
            <a:ext cx="3507336" cy="997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01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2942464" y="-215398"/>
            <a:ext cx="2304537" cy="2358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000" kern="0" spc="-300" dirty="0" smtClean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604599" y="6528524"/>
            <a:ext cx="12255699" cy="28444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데이터 불균형을 해소하기 위해 모든 클래스의 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데이터 개수를 똑같이 맞춰주었고, 최소 30개의 데이터가 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존재하는 경우만 학습에 이용하기로 하였고, 데이터 개수가 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부족한 경우 이미지 증강을 통해 맞춰주었습니다.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565614" y="279343"/>
            <a:ext cx="4837216" cy="4679174"/>
            <a:chOff x="11565614" y="279343"/>
            <a:chExt cx="4837216" cy="46791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5614" y="279343"/>
              <a:ext cx="4837216" cy="4679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65614" y="4929388"/>
            <a:ext cx="4837216" cy="4526018"/>
            <a:chOff x="11565614" y="4929388"/>
            <a:chExt cx="4837216" cy="45260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5614" y="4929388"/>
              <a:ext cx="4837216" cy="45260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8808" y="5010899"/>
            <a:ext cx="7219135" cy="21329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부족한 데이터 개수는 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image augmentation으로 채움</a:t>
            </a:r>
          </a:p>
          <a:p>
            <a:pPr algn="just"/>
            <a:r>
              <a:rPr lang="en-US" sz="2700" b="1" dirty="0" smtClean="0">
                <a:solidFill>
                  <a:srgbClr val="252525"/>
                </a:solidFill>
                <a:latin typeface="Noto Sans CJK KR Thin" pitchFamily="34" charset="0"/>
                <a:cs typeface="Noto Sans CJK KR Thin" pitchFamily="34" charset="0"/>
              </a:rPr>
              <a:t>random shuffle 후 split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216124" y="2941305"/>
            <a:ext cx="7047243" cy="8434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dirty="0" smtClean="0">
                <a:solidFill>
                  <a:srgbClr val="252525"/>
                </a:solidFill>
                <a:latin typeface="Noto Sans CJK KR Regular" pitchFamily="34" charset="0"/>
                <a:cs typeface="Noto Sans CJK KR Regular" pitchFamily="34" charset="0"/>
              </a:rPr>
              <a:t>Data Split (train/validation)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942464" y="-215398"/>
            <a:ext cx="2304537" cy="235889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000" kern="0" spc="-300" dirty="0" smtClean="0">
                <a:solidFill>
                  <a:srgbClr val="2FA599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266667" y="1199941"/>
            <a:ext cx="6520635" cy="1254792"/>
            <a:chOff x="10266667" y="1199941"/>
            <a:chExt cx="6520635" cy="12547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6667" y="1199941"/>
              <a:ext cx="6520635" cy="125479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707936" y="1376411"/>
            <a:ext cx="2571429" cy="767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전체데이터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185226" y="2784505"/>
            <a:ext cx="683516" cy="486760"/>
            <a:chOff x="13185226" y="2784505"/>
            <a:chExt cx="683516" cy="486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185226" y="2784505"/>
              <a:ext cx="683516" cy="486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66667" y="6986262"/>
            <a:ext cx="4155555" cy="920878"/>
            <a:chOff x="10266667" y="6986262"/>
            <a:chExt cx="4155555" cy="920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6667" y="6986262"/>
              <a:ext cx="4155555" cy="9208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41270" y="6988703"/>
            <a:ext cx="2731805" cy="912711"/>
            <a:chOff x="14441270" y="6988703"/>
            <a:chExt cx="2731805" cy="9127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41270" y="6988703"/>
              <a:ext cx="2731805" cy="91271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915873" y="7039112"/>
            <a:ext cx="1285714" cy="767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train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5378571" y="7039117"/>
            <a:ext cx="1285714" cy="767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valid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0644656" y="3451852"/>
            <a:ext cx="8646985" cy="7428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이미지 증강으로 데이터 수 통일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3170067" y="4493671"/>
            <a:ext cx="713833" cy="508350"/>
            <a:chOff x="13170067" y="4493671"/>
            <a:chExt cx="713833" cy="5083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170067" y="4493671"/>
              <a:ext cx="713833" cy="50835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109008" y="4979059"/>
            <a:ext cx="7678293" cy="74283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kern="0" spc="-1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shuffle(seed=27) 후 8:2 split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227210" y="5980837"/>
            <a:ext cx="713833" cy="508350"/>
            <a:chOff x="13227210" y="5980837"/>
            <a:chExt cx="713833" cy="5083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227210" y="5980837"/>
              <a:ext cx="713833" cy="50835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851119" y="2316560"/>
            <a:ext cx="5142257" cy="9371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 smtClean="0">
                <a:solidFill>
                  <a:srgbClr val="252525"/>
                </a:solidFill>
                <a:latin typeface="Noto Sans CJK KR Black" pitchFamily="34" charset="0"/>
                <a:cs typeface="Noto Sans CJK KR Black" pitchFamily="34" charset="0"/>
              </a:rPr>
              <a:t>Contents </a:t>
            </a:r>
            <a:r>
              <a:rPr lang="en-US" sz="3000" dirty="0" smtClean="0">
                <a:solidFill>
                  <a:srgbClr val="2FA599"/>
                </a:solidFill>
                <a:latin typeface="Noto Sans CJK KR Black" pitchFamily="34" charset="0"/>
                <a:cs typeface="Noto Sans CJK KR Black" pitchFamily="34" charset="0"/>
              </a:rPr>
              <a:t>02-1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587</Words>
  <Application>Microsoft Office PowerPoint</Application>
  <PresentationFormat>사용자 지정</PresentationFormat>
  <Paragraphs>201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Noto Sans CJK KR Black</vt:lpstr>
      <vt:lpstr>Noto Sans CJK KR Bold</vt:lpstr>
      <vt:lpstr>Noto Sans CJK KR Regular</vt:lpstr>
      <vt:lpstr>Noto Sans CJK KR Thin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hwang sanha</cp:lastModifiedBy>
  <cp:revision>2</cp:revision>
  <dcterms:created xsi:type="dcterms:W3CDTF">2021-09-10T12:03:23Z</dcterms:created>
  <dcterms:modified xsi:type="dcterms:W3CDTF">2021-09-10T03:52:00Z</dcterms:modified>
</cp:coreProperties>
</file>